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73" r:id="rId3"/>
    <p:sldId id="274" r:id="rId4"/>
    <p:sldId id="275" r:id="rId5"/>
    <p:sldId id="276" r:id="rId6"/>
    <p:sldId id="277" r:id="rId7"/>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1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EBA3A1-79A3-C6FC-ADA1-1D08F5BFC49A}"/>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dirty="0"/>
              <a:t>按一下以編輯母片標題樣式</a:t>
            </a:r>
          </a:p>
        </p:txBody>
      </p:sp>
      <p:sp>
        <p:nvSpPr>
          <p:cNvPr id="3" name="副標題 2">
            <a:extLst>
              <a:ext uri="{FF2B5EF4-FFF2-40B4-BE49-F238E27FC236}">
                <a16:creationId xmlns:a16="http://schemas.microsoft.com/office/drawing/2014/main" id="{0F55F2BB-EB0F-4482-E61A-AD2D8A76D5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8C20D770-A398-BC6E-18C3-892EAE1060A8}"/>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5" name="頁尾版面配置區 4">
            <a:extLst>
              <a:ext uri="{FF2B5EF4-FFF2-40B4-BE49-F238E27FC236}">
                <a16:creationId xmlns:a16="http://schemas.microsoft.com/office/drawing/2014/main" id="{F850D15F-4383-758E-373D-50AC41460515}"/>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2C543A4-CAC7-EAEF-72A5-8538C13E566B}"/>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321815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8AAABC4-9316-0BD8-5ECE-FB8F85CFFCE5}"/>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655CB94C-997C-9F92-F391-C666D76CF69E}"/>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23F2114-9BA2-B12F-2B42-ED2C10E5D1AE}"/>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5" name="頁尾版面配置區 4">
            <a:extLst>
              <a:ext uri="{FF2B5EF4-FFF2-40B4-BE49-F238E27FC236}">
                <a16:creationId xmlns:a16="http://schemas.microsoft.com/office/drawing/2014/main" id="{EA6CB1F0-4C7F-FF12-ACC6-BF3F0DBB350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547DDAF1-D30C-97F5-2325-9DE25CAACF69}"/>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76908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1DED391-84DD-282F-2B27-0F39195B77D2}"/>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E53158B4-E5B6-972F-06D8-F5A5B3D572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AE57AE9F-DA3B-F696-79F5-C6032A769543}"/>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5" name="頁尾版面配置區 4">
            <a:extLst>
              <a:ext uri="{FF2B5EF4-FFF2-40B4-BE49-F238E27FC236}">
                <a16:creationId xmlns:a16="http://schemas.microsoft.com/office/drawing/2014/main" id="{C8888389-109E-F214-B487-24F94097345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F31B988-E6BE-6CC6-6CE5-702A2F715F3E}"/>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533966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41E14E5-4E10-2FA3-96D3-8AE8983F04A2}"/>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6C6D161B-ADF2-13DF-253D-CBD87EEA5FB2}"/>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02740A99-FAC8-ED03-EDD9-781D3FB37065}"/>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7EC59E3D-71C0-EA2C-AEC4-5C774636A025}"/>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6" name="頁尾版面配置區 5">
            <a:extLst>
              <a:ext uri="{FF2B5EF4-FFF2-40B4-BE49-F238E27FC236}">
                <a16:creationId xmlns:a16="http://schemas.microsoft.com/office/drawing/2014/main" id="{68DB59E6-D2D9-D74C-3D30-EF2E97A00B6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FC499341-660A-8C05-73AC-D9F1F36201E4}"/>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335741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EDEDBA-E899-4626-D9CC-0D4BAEE4D374}"/>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9BACAE05-CD21-82F8-E996-05A636DDE2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09866A56-C9F4-8CE5-6564-B57F4DA026D3}"/>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28E9AFEF-7D79-2FC2-C4A0-CBC12C24DC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A2AEFBEA-C591-AF57-3336-E645ECC863C8}"/>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092FAD02-190B-44B9-23D1-50F5EB6DC8BC}"/>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8" name="頁尾版面配置區 7">
            <a:extLst>
              <a:ext uri="{FF2B5EF4-FFF2-40B4-BE49-F238E27FC236}">
                <a16:creationId xmlns:a16="http://schemas.microsoft.com/office/drawing/2014/main" id="{3B78F59F-99A9-92AE-A793-F430907A6089}"/>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A996F2AB-BB27-90B3-78B3-EC2ED9BC00D8}"/>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4039545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AAC80F7-2DA1-906B-7703-82F01413AC92}"/>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66A5179E-E10A-183F-471A-1F3853672FF6}"/>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4" name="頁尾版面配置區 3">
            <a:extLst>
              <a:ext uri="{FF2B5EF4-FFF2-40B4-BE49-F238E27FC236}">
                <a16:creationId xmlns:a16="http://schemas.microsoft.com/office/drawing/2014/main" id="{B47A1522-B898-1312-C605-D447347AC3B4}"/>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806B9E37-EE5B-917B-AD0D-8A8DABD1DDD6}"/>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703860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0D7B06B8-0810-469A-80F9-F58A27DDD029}"/>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3" name="頁尾版面配置區 2">
            <a:extLst>
              <a:ext uri="{FF2B5EF4-FFF2-40B4-BE49-F238E27FC236}">
                <a16:creationId xmlns:a16="http://schemas.microsoft.com/office/drawing/2014/main" id="{252C57AF-7B39-6D5D-3405-1A55BF02BEA8}"/>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9EF92750-5B25-45DC-4791-4D395D14AEFE}"/>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941566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8171877-43CB-E863-72FF-B4A17AA3A8A1}"/>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E68544F9-1BF7-8BB0-66E7-BB9656501F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086EAAB1-B925-E3B9-B5DF-85101E0116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D61DB292-93AA-4CD4-CD6B-0B43911FA250}"/>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6" name="頁尾版面配置區 5">
            <a:extLst>
              <a:ext uri="{FF2B5EF4-FFF2-40B4-BE49-F238E27FC236}">
                <a16:creationId xmlns:a16="http://schemas.microsoft.com/office/drawing/2014/main" id="{1E3483FF-442A-D30A-137B-DEB2849F838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5087EDEB-119A-3B8D-E117-4E499DDA423F}"/>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455663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4A4A6D-0635-5825-C8F4-1B24E3A3E577}"/>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EE295F96-24A5-6933-6FF6-E8C00915C8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A7D42766-3929-2747-55A5-066FE672D3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AC21C05E-47BA-DC15-0FDA-47382543BF9E}"/>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6" name="頁尾版面配置區 5">
            <a:extLst>
              <a:ext uri="{FF2B5EF4-FFF2-40B4-BE49-F238E27FC236}">
                <a16:creationId xmlns:a16="http://schemas.microsoft.com/office/drawing/2014/main" id="{49A0D760-C1FE-8BC0-1D3B-F16189DCE9DE}"/>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3A52EA76-2C7E-2757-25EF-ED453FFFF410}"/>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468006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BA466CB-1D5A-1BD2-63E5-4A63E7F2B68C}"/>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C8B907FC-A5BD-5310-7A9C-CF039C742CEC}"/>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251EA28-3B1F-8DC5-9967-2DBD67D12163}"/>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5" name="頁尾版面配置區 4">
            <a:extLst>
              <a:ext uri="{FF2B5EF4-FFF2-40B4-BE49-F238E27FC236}">
                <a16:creationId xmlns:a16="http://schemas.microsoft.com/office/drawing/2014/main" id="{8F234111-D8E7-DA50-0CD6-F141E99CCF43}"/>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7A23409-3F7E-856B-C62E-D3C52BB75062}"/>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192102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2C7E4596-D85A-6DD0-CBC0-7B3AE3922659}"/>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1571ECB8-2E29-0664-4933-1ECDD42E72E2}"/>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38596D82-DC3C-DE89-8FD3-024BD9222280}"/>
              </a:ext>
            </a:extLst>
          </p:cNvPr>
          <p:cNvSpPr>
            <a:spLocks noGrp="1"/>
          </p:cNvSpPr>
          <p:nvPr>
            <p:ph type="dt" sz="half" idx="10"/>
          </p:nvPr>
        </p:nvSpPr>
        <p:spPr/>
        <p:txBody>
          <a:bodyPr/>
          <a:lstStyle/>
          <a:p>
            <a:fld id="{E39F67FE-4FA8-43C6-B2C6-171C81A8A504}" type="datetimeFigureOut">
              <a:rPr lang="zh-TW" altLang="en-US" smtClean="0"/>
              <a:t>2025/11/2</a:t>
            </a:fld>
            <a:endParaRPr lang="zh-TW" altLang="en-US"/>
          </a:p>
        </p:txBody>
      </p:sp>
      <p:sp>
        <p:nvSpPr>
          <p:cNvPr id="5" name="頁尾版面配置區 4">
            <a:extLst>
              <a:ext uri="{FF2B5EF4-FFF2-40B4-BE49-F238E27FC236}">
                <a16:creationId xmlns:a16="http://schemas.microsoft.com/office/drawing/2014/main" id="{CE29744D-8571-2306-137F-392B0C2096C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689DD25-A1E7-AA30-4FDE-E2C4F290E3E5}"/>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3479096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ogo &amp; Image - Light ALT">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3FB4666-F2B5-4F3F-B039-9F54EB9B4BFB}"/>
              </a:ext>
            </a:extLst>
          </p:cNvPr>
          <p:cNvSpPr>
            <a:spLocks noGrp="1"/>
          </p:cNvSpPr>
          <p:nvPr>
            <p:ph type="pic" sz="quarter" idx="11" hasCustomPrompt="1"/>
          </p:nvPr>
        </p:nvSpPr>
        <p:spPr>
          <a:xfrm flipH="1">
            <a:off x="1409157" y="0"/>
            <a:ext cx="12052839" cy="6858000"/>
          </a:xfrm>
          <a:prstGeom prst="parallelogram">
            <a:avLst>
              <a:gd name="adj" fmla="val 36461"/>
            </a:avLst>
          </a:prstGeom>
          <a:solidFill>
            <a:schemeClr val="accent3"/>
          </a:solidFill>
        </p:spPr>
        <p:txBody>
          <a:bodyPr tIns="0">
            <a:normAutofit/>
          </a:bodyPr>
          <a:lstStyle>
            <a:lvl1pPr marL="0" indent="0">
              <a:buFontTx/>
              <a:buNone/>
              <a:defRPr sz="1600">
                <a:solidFill>
                  <a:schemeClr val="accent1"/>
                </a:solidFill>
              </a:defRPr>
            </a:lvl1pPr>
          </a:lstStyle>
          <a:p>
            <a:r>
              <a:rPr lang="en-US"/>
              <a:t>Click icon below to insert dark background imagery</a:t>
            </a:r>
          </a:p>
        </p:txBody>
      </p:sp>
      <p:grpSp>
        <p:nvGrpSpPr>
          <p:cNvPr id="5" name="群組 4">
            <a:extLst>
              <a:ext uri="{FF2B5EF4-FFF2-40B4-BE49-F238E27FC236}">
                <a16:creationId xmlns:a16="http://schemas.microsoft.com/office/drawing/2014/main" id="{95776844-56E3-49B1-8BE9-7F41E3BEE5E2}"/>
              </a:ext>
            </a:extLst>
          </p:cNvPr>
          <p:cNvGrpSpPr/>
          <p:nvPr userDrawn="1"/>
        </p:nvGrpSpPr>
        <p:grpSpPr>
          <a:xfrm>
            <a:off x="-24728" y="6073370"/>
            <a:ext cx="2128831" cy="595845"/>
            <a:chOff x="-24728" y="6073370"/>
            <a:chExt cx="2128831" cy="595845"/>
          </a:xfrm>
        </p:grpSpPr>
        <p:sp>
          <p:nvSpPr>
            <p:cNvPr id="7" name="Freeform: Shape 18">
              <a:extLst>
                <a:ext uri="{FF2B5EF4-FFF2-40B4-BE49-F238E27FC236}">
                  <a16:creationId xmlns:a16="http://schemas.microsoft.com/office/drawing/2014/main" id="{DBFD3637-47FE-487A-B4E5-5F8F11BBD899}"/>
                </a:ext>
              </a:extLst>
            </p:cNvPr>
            <p:cNvSpPr/>
            <p:nvPr/>
          </p:nvSpPr>
          <p:spPr>
            <a:xfrm>
              <a:off x="-5999" y="6113186"/>
              <a:ext cx="2110102" cy="516214"/>
            </a:xfrm>
            <a:custGeom>
              <a:avLst/>
              <a:gdLst>
                <a:gd name="connsiteX0" fmla="*/ 0 w 1810274"/>
                <a:gd name="connsiteY0" fmla="*/ 0 h 516214"/>
                <a:gd name="connsiteX1" fmla="*/ 1627555 w 1810274"/>
                <a:gd name="connsiteY1" fmla="*/ 0 h 516214"/>
                <a:gd name="connsiteX2" fmla="*/ 1810274 w 1810274"/>
                <a:gd name="connsiteY2" fmla="*/ 516214 h 516214"/>
                <a:gd name="connsiteX3" fmla="*/ 0 w 1810274"/>
                <a:gd name="connsiteY3" fmla="*/ 516214 h 516214"/>
              </a:gdLst>
              <a:ahLst/>
              <a:cxnLst>
                <a:cxn ang="0">
                  <a:pos x="connsiteX0" y="connsiteY0"/>
                </a:cxn>
                <a:cxn ang="0">
                  <a:pos x="connsiteX1" y="connsiteY1"/>
                </a:cxn>
                <a:cxn ang="0">
                  <a:pos x="connsiteX2" y="connsiteY2"/>
                </a:cxn>
                <a:cxn ang="0">
                  <a:pos x="connsiteX3" y="connsiteY3"/>
                </a:cxn>
              </a:cxnLst>
              <a:rect l="l" t="t" r="r" b="b"/>
              <a:pathLst>
                <a:path w="1810274" h="516214">
                  <a:moveTo>
                    <a:pt x="0" y="0"/>
                  </a:moveTo>
                  <a:lnTo>
                    <a:pt x="1627555" y="0"/>
                  </a:lnTo>
                  <a:lnTo>
                    <a:pt x="1810274" y="516214"/>
                  </a:lnTo>
                  <a:lnTo>
                    <a:pt x="0" y="51621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圖片 7">
              <a:extLst>
                <a:ext uri="{FF2B5EF4-FFF2-40B4-BE49-F238E27FC236}">
                  <a16:creationId xmlns:a16="http://schemas.microsoft.com/office/drawing/2014/main" id="{3BBDF463-5026-4187-8546-941C45E424A6}"/>
                </a:ext>
              </a:extLst>
            </p:cNvPr>
            <p:cNvPicPr>
              <a:picLocks noChangeAspect="1"/>
            </p:cNvPicPr>
            <p:nvPr/>
          </p:nvPicPr>
          <p:blipFill>
            <a:blip r:embed="rId2">
              <a:lum/>
              <a:alphaModFix/>
            </a:blip>
            <a:srcRect/>
            <a:stretch>
              <a:fillRect/>
            </a:stretch>
          </p:blipFill>
          <p:spPr>
            <a:xfrm>
              <a:off x="-24728" y="6073370"/>
              <a:ext cx="1893793" cy="595845"/>
            </a:xfrm>
            <a:prstGeom prst="rect">
              <a:avLst/>
            </a:prstGeom>
            <a:noFill/>
            <a:ln>
              <a:noFill/>
            </a:ln>
          </p:spPr>
        </p:pic>
      </p:grpSp>
    </p:spTree>
    <p:extLst>
      <p:ext uri="{BB962C8B-B14F-4D97-AF65-F5344CB8AC3E}">
        <p14:creationId xmlns:p14="http://schemas.microsoft.com/office/powerpoint/2010/main" val="3399591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Dark">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3FE512C2-E14B-4CF9-916E-CB7545AA454C}"/>
              </a:ext>
            </a:extLst>
          </p:cNvPr>
          <p:cNvSpPr>
            <a:spLocks noGrp="1"/>
          </p:cNvSpPr>
          <p:nvPr>
            <p:ph type="pic" sz="quarter" idx="10" hasCustomPrompt="1"/>
          </p:nvPr>
        </p:nvSpPr>
        <p:spPr>
          <a:xfrm flipH="1">
            <a:off x="2857500" y="0"/>
            <a:ext cx="11874500" cy="6870700"/>
          </a:xfrm>
          <a:prstGeom prst="parallelogram">
            <a:avLst>
              <a:gd name="adj" fmla="val 36461"/>
            </a:avLst>
          </a:prstGeom>
          <a:solidFill>
            <a:schemeClr val="accent1"/>
          </a:solidFill>
        </p:spPr>
        <p:txBody>
          <a:bodyPr tIns="0">
            <a:normAutofit/>
          </a:bodyPr>
          <a:lstStyle>
            <a:lvl1pPr marL="0" indent="0">
              <a:buFontTx/>
              <a:buNone/>
              <a:defRPr sz="1600">
                <a:solidFill>
                  <a:schemeClr val="accent2"/>
                </a:solidFill>
              </a:defRPr>
            </a:lvl1pPr>
          </a:lstStyle>
          <a:p>
            <a:r>
              <a:rPr lang="en-US"/>
              <a:t>Click icon below to insert dark background imagery</a:t>
            </a:r>
          </a:p>
        </p:txBody>
      </p:sp>
      <p:pic>
        <p:nvPicPr>
          <p:cNvPr id="10" name="Picture 9">
            <a:extLst>
              <a:ext uri="{FF2B5EF4-FFF2-40B4-BE49-F238E27FC236}">
                <a16:creationId xmlns:a16="http://schemas.microsoft.com/office/drawing/2014/main" id="{22CF4F5F-B455-4925-9770-4E71016CE779}"/>
              </a:ext>
            </a:extLst>
          </p:cNvPr>
          <p:cNvPicPr>
            <a:picLocks noChangeAspect="1"/>
          </p:cNvPicPr>
          <p:nvPr userDrawn="1"/>
        </p:nvPicPr>
        <p:blipFill>
          <a:blip r:embed="rId2"/>
          <a:stretch>
            <a:fillRect/>
          </a:stretch>
        </p:blipFill>
        <p:spPr>
          <a:xfrm>
            <a:off x="432000" y="1632541"/>
            <a:ext cx="1952752" cy="469881"/>
          </a:xfrm>
          <a:prstGeom prst="rect">
            <a:avLst/>
          </a:prstGeom>
        </p:spPr>
      </p:pic>
      <p:sp>
        <p:nvSpPr>
          <p:cNvPr id="11" name="Oval 10">
            <a:extLst>
              <a:ext uri="{FF2B5EF4-FFF2-40B4-BE49-F238E27FC236}">
                <a16:creationId xmlns:a16="http://schemas.microsoft.com/office/drawing/2014/main" id="{010726EF-4D4D-490A-A0CA-9B64BCE0C8BF}"/>
              </a:ext>
            </a:extLst>
          </p:cNvPr>
          <p:cNvSpPr/>
          <p:nvPr userDrawn="1"/>
        </p:nvSpPr>
        <p:spPr>
          <a:xfrm>
            <a:off x="402972" y="5221479"/>
            <a:ext cx="1222408" cy="1222408"/>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6">
            <a:extLst>
              <a:ext uri="{FF2B5EF4-FFF2-40B4-BE49-F238E27FC236}">
                <a16:creationId xmlns:a16="http://schemas.microsoft.com/office/drawing/2014/main" id="{1548CBF2-A62F-4034-AE7A-5B2BAC0A0F49}"/>
              </a:ext>
            </a:extLst>
          </p:cNvPr>
          <p:cNvSpPr>
            <a:spLocks noGrp="1"/>
          </p:cNvSpPr>
          <p:nvPr>
            <p:ph type="pic" sz="quarter" idx="14" hasCustomPrompt="1"/>
          </p:nvPr>
        </p:nvSpPr>
        <p:spPr>
          <a:xfrm>
            <a:off x="474176" y="5292683"/>
            <a:ext cx="1080000" cy="1080000"/>
          </a:xfrm>
          <a:prstGeom prst="ellipse">
            <a:avLst/>
          </a:prstGeom>
          <a:solidFill>
            <a:schemeClr val="bg1"/>
          </a:solidFill>
          <a:ln>
            <a:noFill/>
          </a:ln>
        </p:spPr>
        <p:txBody>
          <a:bodyPr lIns="0" tIns="0" rIns="0" bIns="0" anchor="ctr" anchorCtr="0">
            <a:noAutofit/>
          </a:bodyPr>
          <a:lstStyle>
            <a:lvl1pPr marL="0" indent="0" algn="ctr">
              <a:lnSpc>
                <a:spcPct val="100000"/>
              </a:lnSpc>
              <a:buFontTx/>
              <a:buNone/>
              <a:defRPr sz="1000">
                <a:solidFill>
                  <a:schemeClr val="accent1"/>
                </a:solidFill>
              </a:defRPr>
            </a:lvl1pPr>
          </a:lstStyle>
          <a:p>
            <a:r>
              <a:rPr lang="en-US"/>
              <a:t>Click icon to </a:t>
            </a:r>
            <a:br>
              <a:rPr lang="en-US"/>
            </a:br>
            <a:br>
              <a:rPr lang="en-US"/>
            </a:br>
            <a:br>
              <a:rPr lang="en-US"/>
            </a:br>
            <a:r>
              <a:rPr lang="en-US"/>
              <a:t>insert photo</a:t>
            </a:r>
            <a:endParaRPr lang="en-GB"/>
          </a:p>
        </p:txBody>
      </p:sp>
      <p:sp>
        <p:nvSpPr>
          <p:cNvPr id="13" name="Text Placeholder 28">
            <a:extLst>
              <a:ext uri="{FF2B5EF4-FFF2-40B4-BE49-F238E27FC236}">
                <a16:creationId xmlns:a16="http://schemas.microsoft.com/office/drawing/2014/main" id="{EA7A6F8D-4439-4594-AE7A-1A7BF7B33C18}"/>
              </a:ext>
            </a:extLst>
          </p:cNvPr>
          <p:cNvSpPr>
            <a:spLocks noGrp="1"/>
          </p:cNvSpPr>
          <p:nvPr>
            <p:ph type="body" sz="quarter" idx="15" hasCustomPrompt="1"/>
          </p:nvPr>
        </p:nvSpPr>
        <p:spPr>
          <a:xfrm>
            <a:off x="1792119" y="5221479"/>
            <a:ext cx="3273367" cy="324000"/>
          </a:xfrm>
        </p:spPr>
        <p:txBody>
          <a:bodyPr>
            <a:noAutofit/>
          </a:bodyPr>
          <a:lstStyle>
            <a:lvl1pPr marL="0" indent="0">
              <a:buFontTx/>
              <a:buNone/>
              <a:defRPr sz="1800" b="1">
                <a:solidFill>
                  <a:schemeClr val="accent6"/>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Christian M Surname</a:t>
            </a:r>
            <a:endParaRPr lang="en-GB"/>
          </a:p>
        </p:txBody>
      </p:sp>
      <p:sp>
        <p:nvSpPr>
          <p:cNvPr id="14" name="Text Placeholder 28">
            <a:extLst>
              <a:ext uri="{FF2B5EF4-FFF2-40B4-BE49-F238E27FC236}">
                <a16:creationId xmlns:a16="http://schemas.microsoft.com/office/drawing/2014/main" id="{A70D6B6C-82B4-41AA-9107-6064FE02B027}"/>
              </a:ext>
            </a:extLst>
          </p:cNvPr>
          <p:cNvSpPr>
            <a:spLocks noGrp="1"/>
          </p:cNvSpPr>
          <p:nvPr>
            <p:ph type="body" sz="quarter" idx="16" hasCustomPrompt="1"/>
          </p:nvPr>
        </p:nvSpPr>
        <p:spPr>
          <a:xfrm>
            <a:off x="1792119" y="5560564"/>
            <a:ext cx="3273367" cy="324000"/>
          </a:xfrm>
        </p:spPr>
        <p:txBody>
          <a:bodyPr>
            <a:normAutofit/>
          </a:bodyPr>
          <a:lstStyle>
            <a:lvl1pPr marL="0" indent="0">
              <a:buFontTx/>
              <a:buNone/>
              <a:defRPr sz="1400" b="0">
                <a:solidFill>
                  <a:schemeClr val="accent6"/>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Job title (optional)</a:t>
            </a:r>
            <a:endParaRPr lang="en-GB"/>
          </a:p>
        </p:txBody>
      </p:sp>
      <p:sp>
        <p:nvSpPr>
          <p:cNvPr id="15" name="Text Placeholder 28">
            <a:extLst>
              <a:ext uri="{FF2B5EF4-FFF2-40B4-BE49-F238E27FC236}">
                <a16:creationId xmlns:a16="http://schemas.microsoft.com/office/drawing/2014/main" id="{4340ADB3-0C6F-4E47-B3B6-621B690A359F}"/>
              </a:ext>
            </a:extLst>
          </p:cNvPr>
          <p:cNvSpPr>
            <a:spLocks noGrp="1"/>
          </p:cNvSpPr>
          <p:nvPr>
            <p:ph type="body" sz="quarter" idx="17" hasCustomPrompt="1"/>
          </p:nvPr>
        </p:nvSpPr>
        <p:spPr>
          <a:xfrm>
            <a:off x="1792119" y="6115907"/>
            <a:ext cx="3273367" cy="324000"/>
          </a:xfrm>
        </p:spPr>
        <p:txBody>
          <a:bodyPr>
            <a:normAutofit/>
          </a:bodyPr>
          <a:lstStyle>
            <a:lvl1pPr marL="0" indent="0">
              <a:buFontTx/>
              <a:buNone/>
              <a:defRPr sz="14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Email address (optional)</a:t>
            </a:r>
            <a:endParaRPr lang="en-GB"/>
          </a:p>
        </p:txBody>
      </p:sp>
    </p:spTree>
    <p:extLst>
      <p:ext uri="{BB962C8B-B14F-4D97-AF65-F5344CB8AC3E}">
        <p14:creationId xmlns:p14="http://schemas.microsoft.com/office/powerpoint/2010/main" val="41894601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135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ogo &amp; Image - Dark ALT">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3FB4666-F2B5-4F3F-B039-9F54EB9B4BFB}"/>
              </a:ext>
            </a:extLst>
          </p:cNvPr>
          <p:cNvSpPr>
            <a:spLocks noGrp="1"/>
          </p:cNvSpPr>
          <p:nvPr>
            <p:ph type="pic" sz="quarter" idx="11" hasCustomPrompt="1"/>
          </p:nvPr>
        </p:nvSpPr>
        <p:spPr>
          <a:xfrm flipH="1">
            <a:off x="1386840" y="-12700"/>
            <a:ext cx="12075160" cy="6870700"/>
          </a:xfrm>
          <a:prstGeom prst="parallelogram">
            <a:avLst>
              <a:gd name="adj" fmla="val 36461"/>
            </a:avLst>
          </a:prstGeom>
          <a:solidFill>
            <a:schemeClr val="accent1"/>
          </a:solidFill>
        </p:spPr>
        <p:txBody>
          <a:bodyPr tIns="0">
            <a:normAutofit/>
          </a:bodyPr>
          <a:lstStyle>
            <a:lvl1pPr marL="0" indent="0">
              <a:buFontTx/>
              <a:buNone/>
              <a:defRPr sz="1600">
                <a:solidFill>
                  <a:schemeClr val="accent3"/>
                </a:solidFill>
              </a:defRPr>
            </a:lvl1pPr>
          </a:lstStyle>
          <a:p>
            <a:r>
              <a:rPr lang="en-US"/>
              <a:t>Click icon below to insert dark background imagery</a:t>
            </a:r>
          </a:p>
        </p:txBody>
      </p:sp>
      <p:grpSp>
        <p:nvGrpSpPr>
          <p:cNvPr id="4" name="群組 3">
            <a:extLst>
              <a:ext uri="{FF2B5EF4-FFF2-40B4-BE49-F238E27FC236}">
                <a16:creationId xmlns:a16="http://schemas.microsoft.com/office/drawing/2014/main" id="{7818B06D-DA3A-4383-91BF-8BC5B1DDF5F1}"/>
              </a:ext>
            </a:extLst>
          </p:cNvPr>
          <p:cNvGrpSpPr/>
          <p:nvPr userDrawn="1"/>
        </p:nvGrpSpPr>
        <p:grpSpPr>
          <a:xfrm>
            <a:off x="-24728" y="6073370"/>
            <a:ext cx="2128831" cy="595845"/>
            <a:chOff x="-24728" y="6073370"/>
            <a:chExt cx="2128831" cy="595845"/>
          </a:xfrm>
        </p:grpSpPr>
        <p:sp>
          <p:nvSpPr>
            <p:cNvPr id="5" name="Freeform: Shape 18">
              <a:extLst>
                <a:ext uri="{FF2B5EF4-FFF2-40B4-BE49-F238E27FC236}">
                  <a16:creationId xmlns:a16="http://schemas.microsoft.com/office/drawing/2014/main" id="{2AD5A3AF-5F04-4C50-B06A-DE554688D48B}"/>
                </a:ext>
              </a:extLst>
            </p:cNvPr>
            <p:cNvSpPr/>
            <p:nvPr/>
          </p:nvSpPr>
          <p:spPr>
            <a:xfrm>
              <a:off x="-5999" y="6113186"/>
              <a:ext cx="2110102" cy="516214"/>
            </a:xfrm>
            <a:custGeom>
              <a:avLst/>
              <a:gdLst>
                <a:gd name="connsiteX0" fmla="*/ 0 w 1810274"/>
                <a:gd name="connsiteY0" fmla="*/ 0 h 516214"/>
                <a:gd name="connsiteX1" fmla="*/ 1627555 w 1810274"/>
                <a:gd name="connsiteY1" fmla="*/ 0 h 516214"/>
                <a:gd name="connsiteX2" fmla="*/ 1810274 w 1810274"/>
                <a:gd name="connsiteY2" fmla="*/ 516214 h 516214"/>
                <a:gd name="connsiteX3" fmla="*/ 0 w 1810274"/>
                <a:gd name="connsiteY3" fmla="*/ 516214 h 516214"/>
              </a:gdLst>
              <a:ahLst/>
              <a:cxnLst>
                <a:cxn ang="0">
                  <a:pos x="connsiteX0" y="connsiteY0"/>
                </a:cxn>
                <a:cxn ang="0">
                  <a:pos x="connsiteX1" y="connsiteY1"/>
                </a:cxn>
                <a:cxn ang="0">
                  <a:pos x="connsiteX2" y="connsiteY2"/>
                </a:cxn>
                <a:cxn ang="0">
                  <a:pos x="connsiteX3" y="connsiteY3"/>
                </a:cxn>
              </a:cxnLst>
              <a:rect l="l" t="t" r="r" b="b"/>
              <a:pathLst>
                <a:path w="1810274" h="516214">
                  <a:moveTo>
                    <a:pt x="0" y="0"/>
                  </a:moveTo>
                  <a:lnTo>
                    <a:pt x="1627555" y="0"/>
                  </a:lnTo>
                  <a:lnTo>
                    <a:pt x="1810274" y="516214"/>
                  </a:lnTo>
                  <a:lnTo>
                    <a:pt x="0" y="51621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圖片 7">
              <a:extLst>
                <a:ext uri="{FF2B5EF4-FFF2-40B4-BE49-F238E27FC236}">
                  <a16:creationId xmlns:a16="http://schemas.microsoft.com/office/drawing/2014/main" id="{D15D05CA-8056-4B80-AAA3-17FDCDBDC222}"/>
                </a:ext>
              </a:extLst>
            </p:cNvPr>
            <p:cNvPicPr>
              <a:picLocks noChangeAspect="1"/>
            </p:cNvPicPr>
            <p:nvPr/>
          </p:nvPicPr>
          <p:blipFill>
            <a:blip r:embed="rId2">
              <a:lum/>
              <a:alphaModFix/>
            </a:blip>
            <a:srcRect/>
            <a:stretch>
              <a:fillRect/>
            </a:stretch>
          </p:blipFill>
          <p:spPr>
            <a:xfrm>
              <a:off x="-24728" y="6073370"/>
              <a:ext cx="1893793" cy="595845"/>
            </a:xfrm>
            <a:prstGeom prst="rect">
              <a:avLst/>
            </a:prstGeom>
            <a:noFill/>
            <a:ln>
              <a:noFill/>
            </a:ln>
          </p:spPr>
        </p:pic>
      </p:grpSp>
    </p:spTree>
    <p:extLst>
      <p:ext uri="{BB962C8B-B14F-4D97-AF65-F5344CB8AC3E}">
        <p14:creationId xmlns:p14="http://schemas.microsoft.com/office/powerpoint/2010/main" val="2812389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0:50 Text &amp; Image - Dark">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3FE512C2-E14B-4CF9-916E-CB7545AA454C}"/>
              </a:ext>
            </a:extLst>
          </p:cNvPr>
          <p:cNvSpPr>
            <a:spLocks noGrp="1"/>
          </p:cNvSpPr>
          <p:nvPr>
            <p:ph type="pic" sz="quarter" idx="10" hasCustomPrompt="1"/>
          </p:nvPr>
        </p:nvSpPr>
        <p:spPr>
          <a:xfrm flipH="1">
            <a:off x="4857750" y="0"/>
            <a:ext cx="9830707" cy="6870700"/>
          </a:xfrm>
          <a:prstGeom prst="parallelogram">
            <a:avLst>
              <a:gd name="adj" fmla="val 36461"/>
            </a:avLst>
          </a:prstGeom>
          <a:solidFill>
            <a:schemeClr val="accent1"/>
          </a:solidFill>
        </p:spPr>
        <p:txBody>
          <a:bodyPr tIns="0">
            <a:normAutofit/>
          </a:bodyPr>
          <a:lstStyle>
            <a:lvl1pPr marL="0" indent="0">
              <a:buFontTx/>
              <a:buNone/>
              <a:defRPr sz="1600">
                <a:solidFill>
                  <a:schemeClr val="accent3"/>
                </a:solidFill>
              </a:defRPr>
            </a:lvl1pPr>
          </a:lstStyle>
          <a:p>
            <a:r>
              <a:rPr lang="en-US"/>
              <a:t>Click icon below to insert dark background imagery</a:t>
            </a:r>
          </a:p>
        </p:txBody>
      </p:sp>
      <p:grpSp>
        <p:nvGrpSpPr>
          <p:cNvPr id="4" name="群組 3">
            <a:extLst>
              <a:ext uri="{FF2B5EF4-FFF2-40B4-BE49-F238E27FC236}">
                <a16:creationId xmlns:a16="http://schemas.microsoft.com/office/drawing/2014/main" id="{1FEE9916-FFA6-4F40-BB7D-E7ADBE68940C}"/>
              </a:ext>
            </a:extLst>
          </p:cNvPr>
          <p:cNvGrpSpPr/>
          <p:nvPr userDrawn="1"/>
        </p:nvGrpSpPr>
        <p:grpSpPr>
          <a:xfrm>
            <a:off x="-24728" y="6073370"/>
            <a:ext cx="2128831" cy="595845"/>
            <a:chOff x="-24728" y="6073370"/>
            <a:chExt cx="2128831" cy="595845"/>
          </a:xfrm>
        </p:grpSpPr>
        <p:sp>
          <p:nvSpPr>
            <p:cNvPr id="5" name="Freeform: Shape 18">
              <a:extLst>
                <a:ext uri="{FF2B5EF4-FFF2-40B4-BE49-F238E27FC236}">
                  <a16:creationId xmlns:a16="http://schemas.microsoft.com/office/drawing/2014/main" id="{39DA027C-4366-4371-852B-C7DD32F44AF2}"/>
                </a:ext>
              </a:extLst>
            </p:cNvPr>
            <p:cNvSpPr/>
            <p:nvPr/>
          </p:nvSpPr>
          <p:spPr>
            <a:xfrm>
              <a:off x="-5999" y="6113186"/>
              <a:ext cx="2110102" cy="516214"/>
            </a:xfrm>
            <a:custGeom>
              <a:avLst/>
              <a:gdLst>
                <a:gd name="connsiteX0" fmla="*/ 0 w 1810274"/>
                <a:gd name="connsiteY0" fmla="*/ 0 h 516214"/>
                <a:gd name="connsiteX1" fmla="*/ 1627555 w 1810274"/>
                <a:gd name="connsiteY1" fmla="*/ 0 h 516214"/>
                <a:gd name="connsiteX2" fmla="*/ 1810274 w 1810274"/>
                <a:gd name="connsiteY2" fmla="*/ 516214 h 516214"/>
                <a:gd name="connsiteX3" fmla="*/ 0 w 1810274"/>
                <a:gd name="connsiteY3" fmla="*/ 516214 h 516214"/>
              </a:gdLst>
              <a:ahLst/>
              <a:cxnLst>
                <a:cxn ang="0">
                  <a:pos x="connsiteX0" y="connsiteY0"/>
                </a:cxn>
                <a:cxn ang="0">
                  <a:pos x="connsiteX1" y="connsiteY1"/>
                </a:cxn>
                <a:cxn ang="0">
                  <a:pos x="connsiteX2" y="connsiteY2"/>
                </a:cxn>
                <a:cxn ang="0">
                  <a:pos x="connsiteX3" y="connsiteY3"/>
                </a:cxn>
              </a:cxnLst>
              <a:rect l="l" t="t" r="r" b="b"/>
              <a:pathLst>
                <a:path w="1810274" h="516214">
                  <a:moveTo>
                    <a:pt x="0" y="0"/>
                  </a:moveTo>
                  <a:lnTo>
                    <a:pt x="1627555" y="0"/>
                  </a:lnTo>
                  <a:lnTo>
                    <a:pt x="1810274" y="516214"/>
                  </a:lnTo>
                  <a:lnTo>
                    <a:pt x="0" y="51621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圖片 7">
              <a:extLst>
                <a:ext uri="{FF2B5EF4-FFF2-40B4-BE49-F238E27FC236}">
                  <a16:creationId xmlns:a16="http://schemas.microsoft.com/office/drawing/2014/main" id="{BF6E3FFB-1A1B-4908-AF11-82DA78D836B9}"/>
                </a:ext>
              </a:extLst>
            </p:cNvPr>
            <p:cNvPicPr>
              <a:picLocks noChangeAspect="1"/>
            </p:cNvPicPr>
            <p:nvPr/>
          </p:nvPicPr>
          <p:blipFill>
            <a:blip r:embed="rId2">
              <a:lum/>
              <a:alphaModFix/>
            </a:blip>
            <a:srcRect/>
            <a:stretch>
              <a:fillRect/>
            </a:stretch>
          </p:blipFill>
          <p:spPr>
            <a:xfrm>
              <a:off x="-24728" y="6073370"/>
              <a:ext cx="1893793" cy="595845"/>
            </a:xfrm>
            <a:prstGeom prst="rect">
              <a:avLst/>
            </a:prstGeom>
            <a:noFill/>
            <a:ln>
              <a:noFill/>
            </a:ln>
          </p:spPr>
        </p:pic>
      </p:grpSp>
    </p:spTree>
    <p:extLst>
      <p:ext uri="{BB962C8B-B14F-4D97-AF65-F5344CB8AC3E}">
        <p14:creationId xmlns:p14="http://schemas.microsoft.com/office/powerpoint/2010/main" val="215065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stretch>
            <a:fillRect/>
          </a:stretch>
        </a:blip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E4C9AC8F-8284-D5E9-06F6-5A11919C3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B007D2ED-0262-C8DC-5DA0-DB8B714CE5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A050138-5FA3-4298-93E5-6A9175C0F8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F67FE-4FA8-43C6-B2C6-171C81A8A504}" type="datetimeFigureOut">
              <a:rPr lang="zh-TW" altLang="en-US" smtClean="0"/>
              <a:t>2025/11/2</a:t>
            </a:fld>
            <a:endParaRPr lang="zh-TW" altLang="en-US"/>
          </a:p>
        </p:txBody>
      </p:sp>
      <p:sp>
        <p:nvSpPr>
          <p:cNvPr id="5" name="頁尾版面配置區 4">
            <a:extLst>
              <a:ext uri="{FF2B5EF4-FFF2-40B4-BE49-F238E27FC236}">
                <a16:creationId xmlns:a16="http://schemas.microsoft.com/office/drawing/2014/main" id="{97F6F795-23BF-F72E-F803-34D0005F2F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4479C2AB-A716-4FA9-0888-A8BC4CDC34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8766165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70222EF-6F87-B858-9750-72310A5A4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286" y="0"/>
            <a:ext cx="867812" cy="827314"/>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a:extLst>
              <a:ext uri="{FF2B5EF4-FFF2-40B4-BE49-F238E27FC236}">
                <a16:creationId xmlns:a16="http://schemas.microsoft.com/office/drawing/2014/main" id="{B664448A-7C9B-F23D-F45D-08C93950D2A3}"/>
              </a:ext>
            </a:extLst>
          </p:cNvPr>
          <p:cNvSpPr txBox="1"/>
          <p:nvPr/>
        </p:nvSpPr>
        <p:spPr>
          <a:xfrm>
            <a:off x="263387" y="764024"/>
            <a:ext cx="4683081" cy="66018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范素玲 </a:t>
            </a:r>
            <a:r>
              <a:rPr lang="zh-TW" altLang="en-US" sz="2800" b="1" dirty="0">
                <a:solidFill>
                  <a:prstClr val="black"/>
                </a:solidFill>
                <a:latin typeface="標楷體" panose="03000509000000000000" pitchFamily="65" charset="-120"/>
                <a:ea typeface="標楷體" panose="03000509000000000000" pitchFamily="65" charset="-120"/>
              </a:rPr>
              <a:t>博士</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現職</a:t>
            </a:r>
            <a:endParaRPr kumimoji="0" lang="en-US" altLang="zh-TW"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227013">
              <a:defRPr/>
            </a:pPr>
            <a:r>
              <a:rPr lang="zh-TW" altLang="en-US" sz="1400" dirty="0">
                <a:solidFill>
                  <a:prstClr val="black"/>
                </a:solidFill>
                <a:latin typeface="標楷體" panose="03000509000000000000" pitchFamily="65" charset="-120"/>
                <a:ea typeface="標楷體" panose="03000509000000000000" pitchFamily="65" charset="-120"/>
              </a:rPr>
              <a:t>淡江大學土木系主任</a:t>
            </a:r>
            <a:endParaRPr lang="en-US" altLang="zh-TW" sz="1400" dirty="0">
              <a:solidFill>
                <a:prstClr val="black"/>
              </a:solidFill>
              <a:latin typeface="標楷體" panose="03000509000000000000" pitchFamily="65" charset="-120"/>
              <a:ea typeface="標楷體" panose="03000509000000000000" pitchFamily="65" charset="-120"/>
            </a:endParaRPr>
          </a:p>
          <a:p>
            <a:pPr marL="227013">
              <a:defRPr/>
            </a:pPr>
            <a:r>
              <a:rPr lang="zh-TW" altLang="en-US" sz="1400" dirty="0">
                <a:solidFill>
                  <a:prstClr val="black"/>
                </a:solidFill>
                <a:latin typeface="標楷體" panose="03000509000000000000" pitchFamily="65" charset="-120"/>
                <a:ea typeface="標楷體" panose="03000509000000000000" pitchFamily="65" charset="-120"/>
              </a:rPr>
              <a:t>淡江大學工學院</a:t>
            </a:r>
            <a:r>
              <a:rPr lang="en-US" altLang="zh-TW" sz="1400" dirty="0">
                <a:solidFill>
                  <a:prstClr val="black"/>
                </a:solidFill>
                <a:latin typeface="Times New Roman" panose="02020603050405020304" pitchFamily="18" charset="0"/>
                <a:ea typeface="標楷體" panose="03000509000000000000" pitchFamily="65" charset="-120"/>
              </a:rPr>
              <a:t>BIM</a:t>
            </a:r>
            <a:r>
              <a:rPr lang="zh-TW" altLang="en-US" sz="1400" dirty="0">
                <a:solidFill>
                  <a:prstClr val="black"/>
                </a:solidFill>
                <a:latin typeface="標楷體" panose="03000509000000000000" pitchFamily="65" charset="-120"/>
                <a:ea typeface="標楷體" panose="03000509000000000000" pitchFamily="65" charset="-120"/>
              </a:rPr>
              <a:t>中心主任</a:t>
            </a:r>
            <a:endParaRPr lang="en-US" altLang="zh-TW" sz="1400" dirty="0">
              <a:solidFill>
                <a:prstClr val="black"/>
              </a:solidFill>
              <a:latin typeface="標楷體" panose="03000509000000000000" pitchFamily="65" charset="-120"/>
              <a:ea typeface="標楷體" panose="03000509000000000000" pitchFamily="65" charset="-120"/>
            </a:endParaRPr>
          </a:p>
          <a:p>
            <a:pPr marL="227013">
              <a:defRPr/>
            </a:pPr>
            <a:r>
              <a:rPr lang="zh-TW" altLang="en-US" sz="1400" dirty="0">
                <a:solidFill>
                  <a:prstClr val="black"/>
                </a:solidFill>
                <a:latin typeface="標楷體" panose="03000509000000000000" pitchFamily="65" charset="-120"/>
                <a:ea typeface="標楷體" panose="03000509000000000000" pitchFamily="65" charset="-120"/>
              </a:rPr>
              <a:t>淡江大學工程法律中心主任</a:t>
            </a:r>
            <a:endParaRPr lang="en-US" altLang="zh-TW" sz="1400" dirty="0">
              <a:solidFill>
                <a:prstClr val="black"/>
              </a:solidFill>
              <a:latin typeface="標楷體" panose="03000509000000000000" pitchFamily="65" charset="-120"/>
              <a:ea typeface="標楷體"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學歷</a:t>
            </a:r>
            <a:endParaRPr kumimoji="0" lang="en-US" altLang="zh-TW"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227013" marR="0" lvl="0" indent="0" fontAlgn="auto">
              <a:lnSpc>
                <a:spcPct val="100000"/>
              </a:lnSpc>
              <a:spcBef>
                <a:spcPts val="0"/>
              </a:spcBef>
              <a:spcAft>
                <a:spcPts val="0"/>
              </a:spcAft>
              <a:buClrTx/>
              <a:buSzTx/>
              <a:buFontTx/>
              <a:buNone/>
              <a:tabLst/>
              <a:defRPr/>
            </a:pPr>
            <a:r>
              <a:rPr lang="zh-TW" altLang="en-US" sz="1400" dirty="0">
                <a:solidFill>
                  <a:prstClr val="black"/>
                </a:solidFill>
                <a:latin typeface="標楷體" panose="03000509000000000000" pitchFamily="65" charset="-120"/>
                <a:ea typeface="標楷體" panose="03000509000000000000" pitchFamily="65" charset="-120"/>
              </a:rPr>
              <a:t>國立台灣大學土木工程學士、碩士、博士</a:t>
            </a:r>
            <a:endParaRPr lang="en-US" altLang="zh-TW" sz="1400" dirty="0">
              <a:solidFill>
                <a:prstClr val="black"/>
              </a:solidFill>
              <a:latin typeface="標楷體" panose="03000509000000000000" pitchFamily="65" charset="-120"/>
              <a:ea typeface="標楷體"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經歷</a:t>
            </a:r>
            <a:endParaRPr kumimoji="0" lang="en-US" altLang="zh-TW"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227013" algn="just">
              <a:tabLst>
                <a:tab pos="339725" algn="l"/>
              </a:tabLst>
            </a:pP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Cracow University of Technology (Poland) </a:t>
            </a:r>
            <a:r>
              <a:rPr lang="en-US" altLang="zh-TW" sz="1400" dirty="0" err="1">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Universitat</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err="1">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Politechnica</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de Catalunya (Spain), University of Maryland (USA) , University of Curtin (Australia), </a:t>
            </a:r>
            <a:r>
              <a:rPr lang="en-US" altLang="zh-TW" sz="1400" dirty="0" err="1">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Veltech</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University(India)</a:t>
            </a:r>
            <a:r>
              <a:rPr lang="zh-TW" altLang="en-US"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行政院公共工程委員會技師懲戒委員會學者專家委員、職安署獎評審委員、財政部申訴審議會委員、行政院公共工程委員會工程施工查核小組查核委員、中國工程師學會亞太工程師監委會委員、行政院公共工程委員會性別平等專案小組暨性騷擾申訴評議委員會委員、民間參與公共建設金擘獎委員、交通部金路獎傑出工程類實地考評委員、中華民國仲裁協會仲裁人、基隆地方法院調解委員、桃園地方法院工程專業咨詢委員、台灣女科技人學會理事、中國工程師學會女性工程師委員會委員</a:t>
            </a:r>
            <a:endPar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a:defRPr/>
            </a:pPr>
            <a:r>
              <a:rPr lang="zh-TW" altLang="en-US" b="1" dirty="0">
                <a:solidFill>
                  <a:prstClr val="black"/>
                </a:solidFill>
                <a:latin typeface="標楷體" panose="03000509000000000000" pitchFamily="65" charset="-120"/>
                <a:ea typeface="標楷體" panose="03000509000000000000" pitchFamily="65" charset="-120"/>
              </a:rPr>
              <a:t>得獎</a:t>
            </a:r>
            <a:endParaRPr lang="en-US" altLang="zh-TW" b="1" dirty="0">
              <a:solidFill>
                <a:prstClr val="black"/>
              </a:solidFill>
              <a:latin typeface="標楷體" panose="03000509000000000000" pitchFamily="65" charset="-120"/>
              <a:ea typeface="標楷體" panose="03000509000000000000" pitchFamily="65" charset="-12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臺灣大學土木傑出校友獎</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(2025</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淡江大學產學研究績優獎</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(2011-2024</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，連續</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14 </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教育部</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105 </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年資深優良教師</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(2016) </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淡江大學優良導師獎</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(2009) </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marL="227013" algn="just">
              <a:tabLst>
                <a:tab pos="339725" algn="l"/>
              </a:tabLst>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0902B4C2-C8FE-182E-3C78-B7E18CE5750F}"/>
              </a:ext>
            </a:extLst>
          </p:cNvPr>
          <p:cNvSpPr txBox="1"/>
          <p:nvPr/>
        </p:nvSpPr>
        <p:spPr>
          <a:xfrm>
            <a:off x="5188600" y="827314"/>
            <a:ext cx="6097554" cy="6447919"/>
          </a:xfrm>
          <a:prstGeom prst="rect">
            <a:avLst/>
          </a:prstGeom>
          <a:noFill/>
        </p:spPr>
        <p:txBody>
          <a:bodyPr wrap="square">
            <a:spAutoFit/>
          </a:bodyPr>
          <a:lstStyle/>
          <a:p>
            <a:pPr>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Fan Su</a:t>
            </a:r>
            <a:r>
              <a:rPr lang="en-US" altLang="zh-TW" sz="2800" b="1" dirty="0">
                <a:solidFill>
                  <a:srgbClr val="374151"/>
                </a:solidFill>
                <a:latin typeface="Söhne"/>
              </a:rPr>
              <a:t>-Ling (Ph.D. )</a:t>
            </a:r>
            <a:endPar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Current Positions</a:t>
            </a:r>
          </a:p>
          <a:p>
            <a:pPr marL="227013" fontAlgn="base"/>
            <a:r>
              <a:rPr lang="en-US" altLang="zh-TW" sz="1200" dirty="0"/>
              <a:t>Chair, Department of Civil Engineering, </a:t>
            </a:r>
            <a:r>
              <a:rPr lang="en-US" altLang="zh-TW" sz="1200" dirty="0" err="1"/>
              <a:t>Tamkang</a:t>
            </a:r>
            <a:r>
              <a:rPr lang="en-US" altLang="zh-TW" sz="1200" dirty="0"/>
              <a:t> University </a:t>
            </a:r>
          </a:p>
          <a:p>
            <a:pPr marL="227013" fontAlgn="base"/>
            <a:r>
              <a:rPr lang="en-US" altLang="zh-TW" sz="1200" dirty="0"/>
              <a:t>Director, BIM Center, College of Engineering, </a:t>
            </a:r>
            <a:r>
              <a:rPr lang="en-US" altLang="zh-TW" sz="1200" dirty="0" err="1"/>
              <a:t>Tamkang</a:t>
            </a:r>
            <a:r>
              <a:rPr lang="en-US" altLang="zh-TW" sz="1200" dirty="0"/>
              <a:t> University </a:t>
            </a:r>
            <a:r>
              <a:rPr lang="en-US" altLang="zh-TW" sz="1200" b="1" dirty="0">
                <a:latin typeface="Times New Roman" panose="02020603050405020304" pitchFamily="18" charset="0"/>
                <a:cs typeface="Times New Roman" panose="02020603050405020304" pitchFamily="18" charset="0"/>
              </a:rPr>
              <a:t> </a:t>
            </a:r>
          </a:p>
          <a:p>
            <a:pPr marL="227013" fontAlgn="base"/>
            <a:r>
              <a:rPr lang="en-US" altLang="zh-TW" sz="1200" dirty="0"/>
              <a:t>Director, Research Development Center of Construction Law, </a:t>
            </a:r>
            <a:r>
              <a:rPr lang="en-US" altLang="zh-TW" sz="1200" dirty="0" err="1"/>
              <a:t>Tamkang</a:t>
            </a:r>
            <a:r>
              <a:rPr lang="en-US" altLang="zh-TW" sz="1200" dirty="0"/>
              <a:t> University </a:t>
            </a:r>
          </a:p>
          <a:p>
            <a:r>
              <a:rPr kumimoji="0" lang="en-US" altLang="zh-TW" sz="1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Education</a:t>
            </a:r>
          </a:p>
          <a:p>
            <a:pPr marL="227013" lvl="0">
              <a:defRPr/>
            </a:pPr>
            <a:r>
              <a:rPr lang="en-US" altLang="zh-TW" sz="1300" dirty="0"/>
              <a:t> </a:t>
            </a:r>
            <a:r>
              <a:rPr lang="en-US" altLang="zh-TW" sz="1200" dirty="0"/>
              <a:t>B.S. M.S. and Ph.D. , Civil Engineering Department, National Taiwan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Experience</a:t>
            </a:r>
          </a:p>
          <a:p>
            <a:pPr marL="285750" lvl="0" indent="-285750" algn="just">
              <a:buFont typeface="Arial" panose="020B0604020202020204" pitchFamily="34" charset="0"/>
              <a:buChar char="•"/>
              <a:defRPr/>
            </a:pPr>
            <a:r>
              <a:rPr lang="en-US" altLang="zh-TW" sz="1200" dirty="0"/>
              <a:t>Cracow University of Technology (Poland) </a:t>
            </a:r>
            <a:r>
              <a:rPr lang="en-US" altLang="zh-TW" sz="1200" dirty="0" err="1"/>
              <a:t>Universitat</a:t>
            </a:r>
            <a:r>
              <a:rPr lang="en-US" altLang="zh-TW" sz="1200" dirty="0"/>
              <a:t> </a:t>
            </a:r>
            <a:r>
              <a:rPr lang="en-US" altLang="zh-TW" sz="1200" dirty="0" err="1"/>
              <a:t>Politechnica</a:t>
            </a:r>
            <a:r>
              <a:rPr lang="en-US" altLang="zh-TW" sz="1200" dirty="0"/>
              <a:t> de Catalunya (Spain), University of Maryland (USA) , University of Curtin (Australia) Visiting Professor</a:t>
            </a:r>
          </a:p>
          <a:p>
            <a:pPr marL="285750" lvl="0" indent="-285750" algn="just">
              <a:buFont typeface="Arial" panose="020B0604020202020204" pitchFamily="34" charset="0"/>
              <a:buChar char="•"/>
              <a:defRPr/>
            </a:pPr>
            <a:r>
              <a:rPr lang="en-US" altLang="zh-TW" sz="1200" dirty="0"/>
              <a:t>Expert of the Professional Engineer Discipline Committee of the Public Construction Commission, Executive Yuan ,The Ministry of Communications Golden Road Award Outstanding Engineering Site Evaluation Committee Member, Inspection Member of the construction project inspection team of the Ministry of Health and </a:t>
            </a:r>
            <a:r>
              <a:rPr lang="en-US" altLang="zh-TW" sz="1200" dirty="0" err="1"/>
              <a:t>Welfare,Project</a:t>
            </a:r>
            <a:r>
              <a:rPr lang="en-US" altLang="zh-TW" sz="1200" dirty="0"/>
              <a:t> Review Committee Member of the Public Construction Commission, Executive ,Selection Committee Member of the 16th Excellent Engineering Jin-An </a:t>
            </a:r>
            <a:r>
              <a:rPr lang="en-US" altLang="zh-TW" sz="1200" dirty="0" err="1"/>
              <a:t>Award,Member</a:t>
            </a:r>
            <a:r>
              <a:rPr lang="en-US" altLang="zh-TW" sz="1200" dirty="0"/>
              <a:t> of the Construction Management Group of the Sixth Civil Engineering Terminology Review and Translation Conference of the National Academy of </a:t>
            </a:r>
            <a:r>
              <a:rPr lang="en-US" altLang="zh-TW" sz="1200" dirty="0" err="1"/>
              <a:t>Education,Director</a:t>
            </a:r>
            <a:r>
              <a:rPr lang="en-US" altLang="zh-TW" sz="1200" dirty="0"/>
              <a:t> of the Society of Taiwan Women in Science and Technology (</a:t>
            </a:r>
            <a:r>
              <a:rPr lang="en-US" altLang="zh-TW" sz="1200" dirty="0" err="1"/>
              <a:t>TWiST</a:t>
            </a:r>
            <a:r>
              <a:rPr lang="en-US" altLang="zh-TW" sz="1200" dirty="0"/>
              <a:t>) Mediator in the Keelung District Court ,Member of the Regulations Research Committee of China Society of Civil and Hydraulic Engineering ,Engineering Professional Advisory Committee Member in the Taoyuan District Court ,Mediator in the Taoyuan District Court,  Arbitrator of the Chinese Arbitration Association</a:t>
            </a:r>
          </a:p>
          <a:p>
            <a:pPr>
              <a:defRPr/>
            </a:pPr>
            <a:r>
              <a:rPr lang="en-US" altLang="zh-TW" b="1" dirty="0">
                <a:solidFill>
                  <a:srgbClr val="374151"/>
                </a:solidFill>
                <a:latin typeface="Söhne"/>
                <a:ea typeface="新細明體" panose="02020500000000000000" pitchFamily="18" charset="-120"/>
              </a:rPr>
              <a:t>AWARD </a:t>
            </a:r>
          </a:p>
          <a:p>
            <a:pPr marL="227013" fontAlgn="base"/>
            <a:r>
              <a:rPr lang="en-US" altLang="zh-TW" sz="1200" dirty="0"/>
              <a:t>Outstanding Alumnus Award of the Department of Civil Engineering, National Taiwan University (2025) </a:t>
            </a:r>
          </a:p>
          <a:p>
            <a:pPr marL="227013" fontAlgn="base"/>
            <a:r>
              <a:rPr lang="en-US" altLang="zh-TW" sz="1200" dirty="0"/>
              <a:t>Industry-Academic Research Excellence Award by TKU (2011-2024</a:t>
            </a:r>
            <a:r>
              <a:rPr lang="zh-TW" altLang="en-US" sz="1200" dirty="0"/>
              <a:t>，</a:t>
            </a:r>
            <a:r>
              <a:rPr lang="en-US" altLang="zh-TW" sz="1200" dirty="0"/>
              <a:t>) </a:t>
            </a:r>
          </a:p>
          <a:p>
            <a:pPr marL="227013" fontAlgn="base"/>
            <a:r>
              <a:rPr lang="en-US" altLang="zh-TW" sz="1200" dirty="0"/>
              <a:t>2016 Senior Excellent Lecturer award</a:t>
            </a:r>
            <a:endParaRPr lang="zh-TW" altLang="en-US" sz="1200" dirty="0"/>
          </a:p>
          <a:p>
            <a:pPr marL="227013" fontAlgn="base"/>
            <a:r>
              <a:rPr lang="en-US" altLang="zh-TW" sz="1200" dirty="0"/>
              <a:t>Excellent Mentor of TKU (2009) </a:t>
            </a:r>
          </a:p>
          <a:p>
            <a:pPr marL="227013" fontAlgn="base"/>
            <a:r>
              <a:rPr lang="en-US" altLang="zh-TW" sz="1200" dirty="0"/>
              <a:t> </a:t>
            </a:r>
          </a:p>
          <a:p>
            <a:pPr marL="285750" lvl="0" indent="-285750" algn="just">
              <a:buFont typeface="Arial" panose="020B0604020202020204" pitchFamily="34" charset="0"/>
              <a:buChar char="•"/>
              <a:defRPr/>
            </a:pP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8" name="矩形 7">
            <a:extLst>
              <a:ext uri="{FF2B5EF4-FFF2-40B4-BE49-F238E27FC236}">
                <a16:creationId xmlns:a16="http://schemas.microsoft.com/office/drawing/2014/main" id="{E5673FBF-8BAB-6BAA-C7CB-F90D5265CF95}"/>
              </a:ext>
            </a:extLst>
          </p:cNvPr>
          <p:cNvSpPr/>
          <p:nvPr/>
        </p:nvSpPr>
        <p:spPr>
          <a:xfrm>
            <a:off x="6003634" y="2967335"/>
            <a:ext cx="184730" cy="923330"/>
          </a:xfrm>
          <a:prstGeom prst="rect">
            <a:avLst/>
          </a:prstGeom>
          <a:noFill/>
        </p:spPr>
        <p:txBody>
          <a:bodyPr wrap="none" lIns="91440" tIns="45720" rIns="91440" bIns="45720">
            <a:spAutoFit/>
          </a:bodyPr>
          <a:lstStyle/>
          <a:p>
            <a:pPr algn="ctr"/>
            <a:endParaRPr lang="zh-TW" altLang="en-US" sz="5400" b="1" cap="none" spc="0" dirty="0">
              <a:ln w="22225">
                <a:solidFill>
                  <a:schemeClr val="accent2"/>
                </a:solidFill>
                <a:prstDash val="solid"/>
              </a:ln>
              <a:solidFill>
                <a:schemeClr val="accent2">
                  <a:lumMod val="40000"/>
                  <a:lumOff val="60000"/>
                </a:schemeClr>
              </a:solidFill>
              <a:effectLst/>
            </a:endParaRPr>
          </a:p>
        </p:txBody>
      </p:sp>
      <p:sp>
        <p:nvSpPr>
          <p:cNvPr id="11" name="矩形 10">
            <a:extLst>
              <a:ext uri="{FF2B5EF4-FFF2-40B4-BE49-F238E27FC236}">
                <a16:creationId xmlns:a16="http://schemas.microsoft.com/office/drawing/2014/main" id="{97A05E11-522D-3294-6FFD-9AF6E43EFF8C}"/>
              </a:ext>
            </a:extLst>
          </p:cNvPr>
          <p:cNvSpPr/>
          <p:nvPr/>
        </p:nvSpPr>
        <p:spPr>
          <a:xfrm>
            <a:off x="2409417" y="104560"/>
            <a:ext cx="7267983" cy="923330"/>
          </a:xfrm>
          <a:prstGeom prst="rect">
            <a:avLst/>
          </a:prstGeom>
          <a:noFill/>
        </p:spPr>
        <p:txBody>
          <a:bodyPr wrap="square" lIns="91440" tIns="45720" rIns="91440" bIns="45720">
            <a:spAutoFit/>
          </a:bodyPr>
          <a:lstStyle/>
          <a:p>
            <a:pPr algn="ctr"/>
            <a:r>
              <a:rPr lang="zh-TW" altLang="en-US"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格式版面符合即可，現職</a:t>
            </a:r>
            <a:r>
              <a:rPr lang="en-US" altLang="zh-TW"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lang="zh-TW" altLang="en-US"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學歷</a:t>
            </a:r>
            <a:r>
              <a:rPr lang="en-US" altLang="zh-TW"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lang="zh-TW" altLang="en-US"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經歷</a:t>
            </a:r>
            <a:r>
              <a:rPr lang="en-US" altLang="zh-TW"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lang="zh-TW" altLang="en-US"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得獎等標題 皆可卓以調整。</a:t>
            </a:r>
            <a:br>
              <a:rPr lang="en-US" altLang="zh-TW"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br>
            <a:r>
              <a:rPr lang="en-US" altLang="zh-TW"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Format only! details regarding current positions, professional experience, and awards may be adjusted as appropriate.</a:t>
            </a:r>
            <a:endParaRPr lang="zh-TW" altLang="en-US"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1377879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B2E14-CD02-882E-5AF2-C327BF0461FE}"/>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510AADF6-D652-A5AD-B00B-873ED3CF312E}"/>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53D0095A-9EA0-9094-1C86-CF0589FE85D3}"/>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1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B67CF520-192B-9697-E0FA-3DD053C8F749}"/>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B8C8980F-887C-E5B5-4EFA-671BA615B54C}"/>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940012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B4C8F-8179-E0BB-4578-B202CC6D8AC9}"/>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8DAA113D-E287-DC0F-957B-3BD27FD7C799}"/>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發言</a:t>
            </a:r>
            <a:r>
              <a:rPr lang="zh-TW" altLang="en-US" sz="2800" b="1"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13D94D3E-E5A3-1532-D47D-DCB25328E7DB}"/>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3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6AADA7CB-D0CB-B0CA-DD8F-8EA31A14B193}"/>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A58CE2E3-7F76-BAFE-3B73-DB96867A21DD}"/>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693909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24ED4-15D9-6C75-4154-5424756F5A78}"/>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097DACCA-7F20-A890-785A-809B0E8E5AC1}"/>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78D59DCB-1487-F5B1-3755-9693363FDCF2}"/>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4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3A502F75-972E-4B62-05A4-14EDAD3072EF}"/>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83FF29F8-B863-8A50-A985-D154832BA863}"/>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85302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A0CEA-D415-0F63-7F01-603D5A359817}"/>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E01632C2-41BB-E54D-7088-4ACB674D30B2}"/>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8AC948D1-FDCC-003B-E208-A1911EE6E021}"/>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5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7251CE4E-6836-F3B2-02B7-4538014A472D}"/>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C5BBFEF8-7A66-CA40-2484-D70FF863F533}"/>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395312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1579C-C755-EB1A-8556-C1BA2581B8EE}"/>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F22E8A67-39DD-32C5-9145-41C1F8E140D6}"/>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CF1E6B82-B99E-A53D-28F5-0BD8BA6C6158}"/>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6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72271D0F-0FBB-1A17-E294-F80AB0B1332D}"/>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FD745291-8187-C37C-D412-22D2914A12D4}"/>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153336706"/>
      </p:ext>
    </p:extLst>
  </p:cSld>
  <p:clrMapOvr>
    <a:masterClrMapping/>
  </p:clrMapOvr>
</p:sld>
</file>

<file path=ppt/theme/theme1.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TotalTime>
  <Words>699</Words>
  <Application>Microsoft Office PowerPoint</Application>
  <PresentationFormat>寬螢幕</PresentationFormat>
  <Paragraphs>151</Paragraphs>
  <Slides>6</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6</vt:i4>
      </vt:variant>
    </vt:vector>
  </HeadingPairs>
  <TitlesOfParts>
    <vt:vector size="13" baseType="lpstr">
      <vt:lpstr>Söhne</vt:lpstr>
      <vt:lpstr>標楷體</vt:lpstr>
      <vt:lpstr>Arial</vt:lpstr>
      <vt:lpstr>Calibri</vt:lpstr>
      <vt:lpstr>Calibri Light</vt:lpstr>
      <vt:lpstr>Times New Roman</vt:lpstr>
      <vt:lpstr>1_Office 佈景主題</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黃冠嘉</dc:creator>
  <cp:lastModifiedBy>范素玲</cp:lastModifiedBy>
  <cp:revision>13</cp:revision>
  <dcterms:created xsi:type="dcterms:W3CDTF">2023-04-27T06:52:55Z</dcterms:created>
  <dcterms:modified xsi:type="dcterms:W3CDTF">2025-11-01T18:33:43Z</dcterms:modified>
</cp:coreProperties>
</file>